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636" r:id="rId3"/>
    <p:sldId id="629" r:id="rId4"/>
    <p:sldId id="259" r:id="rId5"/>
    <p:sldId id="279" r:id="rId6"/>
    <p:sldId id="261" r:id="rId7"/>
    <p:sldId id="637" r:id="rId8"/>
    <p:sldId id="639" r:id="rId9"/>
    <p:sldId id="625" r:id="rId10"/>
    <p:sldId id="638" r:id="rId11"/>
    <p:sldId id="622" r:id="rId12"/>
    <p:sldId id="62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 Ka Chan" initials="HKC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807F"/>
    <a:srgbClr val="00626D"/>
    <a:srgbClr val="008492"/>
    <a:srgbClr val="005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4" autoAdjust="0"/>
    <p:restoredTop sz="93609"/>
  </p:normalViewPr>
  <p:slideViewPr>
    <p:cSldViewPr snapToGrid="0">
      <p:cViewPr>
        <p:scale>
          <a:sx n="100" d="100"/>
          <a:sy n="100" d="100"/>
        </p:scale>
        <p:origin x="190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F03981-7348-40AF-B896-ED1E1797E55E}" type="datetimeFigureOut">
              <a:rPr lang="en-US" smtClean="0"/>
              <a:t>6/8/21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E404C-3ED1-4842-A2E2-C4FE73B96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89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bfe8229e19_0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bfe8229e19_0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9691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bfe8229e19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bfe8229e19_0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At this point I often like to show a small example how to use </a:t>
            </a:r>
            <a:r>
              <a:rPr lang="en-GB" dirty="0" err="1"/>
              <a:t>GeNN</a:t>
            </a:r>
            <a:r>
              <a:rPr lang="en-GB" dirty="0"/>
              <a:t> but I will park that for now – if anyone is interested I am happy to do this at the end.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2587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b7732576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b7732576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5619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E404C-3ED1-4842-A2E2-C4FE73B969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873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689" y="1122363"/>
            <a:ext cx="1146951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689" y="3602038"/>
            <a:ext cx="11469511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5943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  <a:ea typeface="Garamond" charset="0"/>
                <a:cs typeface="Garamond" charset="0"/>
              </a:defRPr>
            </a:lvl1pPr>
            <a:lvl2pPr>
              <a:defRPr>
                <a:latin typeface="+mn-lt"/>
                <a:ea typeface="Garamond" charset="0"/>
                <a:cs typeface="Garamond" charset="0"/>
              </a:defRPr>
            </a:lvl2pPr>
            <a:lvl3pPr>
              <a:defRPr>
                <a:latin typeface="+mn-lt"/>
                <a:ea typeface="Garamond" charset="0"/>
                <a:cs typeface="Garamond" charset="0"/>
              </a:defRPr>
            </a:lvl3pPr>
            <a:lvl4pPr>
              <a:defRPr>
                <a:latin typeface="+mn-lt"/>
                <a:ea typeface="Garamond" charset="0"/>
                <a:cs typeface="Garamond" charset="0"/>
              </a:defRPr>
            </a:lvl4pPr>
            <a:lvl5pPr>
              <a:defRPr>
                <a:latin typeface="+mn-lt"/>
                <a:ea typeface="Garamond" charset="0"/>
                <a:cs typeface="Garamond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E33DD672-3A1D-804E-AC6B-67939C0F1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956" y="365126"/>
            <a:ext cx="9663288" cy="9961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84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9956" y="1603022"/>
            <a:ext cx="5669844" cy="48898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603022"/>
            <a:ext cx="5669843" cy="48898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371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046412-755C-C841-B818-D6880BAAD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956" y="365126"/>
            <a:ext cx="9663288" cy="9961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9045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00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B" type="tx">
  <p:cSld name="BOB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186967"/>
            <a:ext cx="10853601" cy="91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800"/>
              <a:buFont typeface="Verdana"/>
              <a:buNone/>
              <a:defRPr>
                <a:solidFill>
                  <a:schemeClr val="tx1"/>
                </a:solidFill>
                <a:latin typeface="+mj-lt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415599" y="1312190"/>
            <a:ext cx="11360803" cy="4496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/>
          <a:lstStyle>
            <a:lvl1pPr marL="609585" lvl="0" indent="-30479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949494"/>
              </a:buClr>
              <a:buSzPts val="2800"/>
              <a:buFont typeface="Verdana"/>
              <a:buNone/>
              <a:defRPr sz="3733">
                <a:solidFill>
                  <a:schemeClr val="tx1"/>
                </a:solidFill>
                <a:latin typeface="+mn-lt"/>
                <a:ea typeface="Verdana"/>
                <a:cs typeface="Verdana"/>
                <a:sym typeface="Verdana"/>
              </a:defRPr>
            </a:lvl1pPr>
            <a:lvl2pPr marL="1219170" lvl="1" indent="-30479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949494"/>
              </a:buClr>
              <a:buSzPts val="2800"/>
              <a:buFont typeface="Verdana"/>
              <a:buNone/>
              <a:defRPr sz="3733">
                <a:solidFill>
                  <a:srgbClr val="94949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828754" lvl="2" indent="-30479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949494"/>
              </a:buClr>
              <a:buSzPts val="2800"/>
              <a:buFont typeface="Verdana"/>
              <a:buNone/>
              <a:defRPr sz="3733">
                <a:solidFill>
                  <a:srgbClr val="94949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2438339" lvl="3" indent="-30479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949494"/>
              </a:buClr>
              <a:buSzPts val="2800"/>
              <a:buFont typeface="Verdana"/>
              <a:buNone/>
              <a:defRPr sz="3733">
                <a:solidFill>
                  <a:srgbClr val="94949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3047924" lvl="4" indent="-30479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949494"/>
              </a:buClr>
              <a:buSzPts val="2800"/>
              <a:buFont typeface="Verdana"/>
              <a:buNone/>
              <a:defRPr sz="3733">
                <a:solidFill>
                  <a:srgbClr val="94949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3657509" lvl="5" indent="-30479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585858"/>
              </a:buClr>
              <a:buSzPts val="1800"/>
              <a:buNone/>
              <a:defRPr/>
            </a:lvl6pPr>
            <a:lvl7pPr marL="4267093" lvl="6" indent="-30479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585858"/>
              </a:buClr>
              <a:buSzPts val="1800"/>
              <a:buNone/>
              <a:defRPr/>
            </a:lvl7pPr>
            <a:lvl8pPr marL="4876678" lvl="7" indent="-30479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585858"/>
              </a:buClr>
              <a:buSzPts val="1800"/>
              <a:buNone/>
              <a:defRPr/>
            </a:lvl8pPr>
            <a:lvl9pPr marL="5486263" lvl="8" indent="-30479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585858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"/>
          <p:cNvSpPr txBox="1"/>
          <p:nvPr/>
        </p:nvSpPr>
        <p:spPr>
          <a:xfrm>
            <a:off x="3773840" y="6574756"/>
            <a:ext cx="8402288" cy="528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A9A9"/>
              </a:buClr>
              <a:buSzPts val="1000"/>
              <a:buFont typeface="Verdana"/>
              <a:buNone/>
            </a:pP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710748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956" y="365126"/>
            <a:ext cx="9663288" cy="9961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956" y="1557868"/>
            <a:ext cx="11524106" cy="4935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183" y="365125"/>
            <a:ext cx="1132879" cy="99615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9881907" y="365126"/>
            <a:ext cx="321012" cy="325539"/>
          </a:xfrm>
          <a:prstGeom prst="rect">
            <a:avLst/>
          </a:prstGeom>
          <a:solidFill>
            <a:srgbClr val="008492">
              <a:alpha val="5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0311545" y="365125"/>
            <a:ext cx="321012" cy="325539"/>
          </a:xfrm>
          <a:prstGeom prst="rect">
            <a:avLst/>
          </a:prstGeom>
          <a:solidFill>
            <a:srgbClr val="008492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0311545" y="789900"/>
            <a:ext cx="321012" cy="325539"/>
          </a:xfrm>
          <a:prstGeom prst="rect">
            <a:avLst/>
          </a:prstGeom>
          <a:solidFill>
            <a:srgbClr val="005862">
              <a:alpha val="8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D74514-7994-844D-9EF2-6E905B63062E}"/>
              </a:ext>
            </a:extLst>
          </p:cNvPr>
          <p:cNvSpPr txBox="1"/>
          <p:nvPr userDrawn="1"/>
        </p:nvSpPr>
        <p:spPr>
          <a:xfrm>
            <a:off x="7994530" y="6538339"/>
            <a:ext cx="4037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626D"/>
                </a:solidFill>
              </a:rPr>
              <a:t>© Thomas Nowotny, University of Sussex 2021</a:t>
            </a:r>
          </a:p>
        </p:txBody>
      </p:sp>
    </p:spTree>
    <p:extLst>
      <p:ext uri="{BB962C8B-B14F-4D97-AF65-F5344CB8AC3E}">
        <p14:creationId xmlns:p14="http://schemas.microsoft.com/office/powerpoint/2010/main" val="119671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n-lt"/>
          <a:ea typeface="Cambria" charset="0"/>
          <a:cs typeface="Cambria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Cambria" charset="0"/>
          <a:cs typeface="Cambria" charset="0"/>
        </a:defRPr>
      </a:lvl1pPr>
      <a:lvl2pPr marL="673100" indent="-223838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tabLst/>
        <a:defRPr sz="2800" kern="1200">
          <a:solidFill>
            <a:schemeClr val="tx1"/>
          </a:solidFill>
          <a:latin typeface="+mn-lt"/>
          <a:ea typeface="Cambria" charset="0"/>
          <a:cs typeface="Cambria" charset="0"/>
        </a:defRPr>
      </a:lvl2pPr>
      <a:lvl3pPr marL="712788" indent="-227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Cambria" charset="0"/>
          <a:cs typeface="Cambria" charset="0"/>
        </a:defRPr>
      </a:lvl3pPr>
      <a:lvl4pPr marL="1025525" indent="-2349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Cambria" charset="0"/>
          <a:cs typeface="Cambria" charset="0"/>
        </a:defRPr>
      </a:lvl4pPr>
      <a:lvl5pPr marL="1379538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Cambria" charset="0"/>
          <a:cs typeface="Cambri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enn-team/gen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tiff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111" y="755309"/>
            <a:ext cx="11638845" cy="2387600"/>
          </a:xfrm>
        </p:spPr>
        <p:txBody>
          <a:bodyPr>
            <a:normAutofit/>
          </a:bodyPr>
          <a:lstStyle/>
          <a:p>
            <a:r>
              <a:rPr lang="en-GB" dirty="0"/>
              <a:t>GPU enhanced Neuronal Networks (</a:t>
            </a:r>
            <a:r>
              <a:rPr lang="en-GB" dirty="0" err="1"/>
              <a:t>GeNN</a:t>
            </a:r>
            <a:r>
              <a:rPr lang="en-GB" dirty="0"/>
              <a:t>)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645" y="3429000"/>
            <a:ext cx="9144000" cy="1655762"/>
          </a:xfrm>
        </p:spPr>
        <p:txBody>
          <a:bodyPr>
            <a:normAutofit/>
          </a:bodyPr>
          <a:lstStyle/>
          <a:p>
            <a:r>
              <a:rPr lang="en-HK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Prof Thomas Nowotny</a:t>
            </a:r>
          </a:p>
          <a:p>
            <a:r>
              <a:rPr lang="en-HK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School of Engineering and Informatics</a:t>
            </a:r>
          </a:p>
          <a:p>
            <a:r>
              <a:rPr lang="en-HK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University of Sussex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111" y="466891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Neurotech Symposium, 08 June 2021, ONLINE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4677E4-0EFA-4C47-A033-E42CB6D2FFC8}"/>
              </a:ext>
            </a:extLst>
          </p:cNvPr>
          <p:cNvSpPr txBox="1"/>
          <p:nvPr/>
        </p:nvSpPr>
        <p:spPr>
          <a:xfrm>
            <a:off x="513645" y="5270500"/>
            <a:ext cx="92815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Main GeNN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developers: James Turner,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Esin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Yavuz, 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Jamie Knight</a:t>
            </a:r>
          </a:p>
        </p:txBody>
      </p:sp>
    </p:spTree>
    <p:extLst>
      <p:ext uri="{BB962C8B-B14F-4D97-AF65-F5344CB8AC3E}">
        <p14:creationId xmlns:p14="http://schemas.microsoft.com/office/powerpoint/2010/main" val="95964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0EA4A8-698F-114F-98E8-A9D6A38CD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dirty="0"/>
              <a:t>GPUs are massively parallel devices that are the muscle behind recent AI developments</a:t>
            </a:r>
          </a:p>
          <a:p>
            <a:pPr>
              <a:spcAft>
                <a:spcPts val="1800"/>
              </a:spcAft>
            </a:pPr>
            <a:r>
              <a:rPr lang="en-US" dirty="0"/>
              <a:t>E.g. NVIDIA Titan RTX:</a:t>
            </a:r>
          </a:p>
          <a:p>
            <a:pPr lvl="1">
              <a:spcAft>
                <a:spcPts val="1800"/>
              </a:spcAft>
            </a:pPr>
            <a:r>
              <a:rPr lang="en-GB" sz="3200" dirty="0"/>
              <a:t>CUDA cores: 		4,608</a:t>
            </a:r>
          </a:p>
          <a:p>
            <a:pPr lvl="1">
              <a:spcAft>
                <a:spcPts val="1800"/>
              </a:spcAft>
            </a:pPr>
            <a:r>
              <a:rPr lang="en-GB" sz="3200" dirty="0"/>
              <a:t>GPU memory: 		24GB</a:t>
            </a:r>
          </a:p>
          <a:p>
            <a:pPr lvl="1">
              <a:spcAft>
                <a:spcPts val="1800"/>
              </a:spcAft>
            </a:pPr>
            <a:r>
              <a:rPr lang="en-US" sz="3200" dirty="0"/>
              <a:t>Memory bandwidth: 	</a:t>
            </a:r>
            <a:r>
              <a:rPr lang="en-GB" sz="3200" dirty="0"/>
              <a:t>Up to 672 GB/s</a:t>
            </a:r>
            <a:endParaRPr lang="en-US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AC2CE3-22BA-C74A-9838-E4485A338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 </a:t>
            </a:r>
            <a:r>
              <a:rPr lang="en-US" dirty="0" err="1"/>
              <a:t>Proceesing</a:t>
            </a:r>
            <a:r>
              <a:rPr lang="en-US" dirty="0"/>
              <a:t> Units (GPUs)</a:t>
            </a:r>
          </a:p>
        </p:txBody>
      </p:sp>
    </p:spTree>
    <p:extLst>
      <p:ext uri="{BB962C8B-B14F-4D97-AF65-F5344CB8AC3E}">
        <p14:creationId xmlns:p14="http://schemas.microsoft.com/office/powerpoint/2010/main" val="3190833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ECFA34F-B216-8541-B24F-4DF8B1E2A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91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CD9770-4CA6-6145-A587-CA23CEE2819E}"/>
              </a:ext>
            </a:extLst>
          </p:cNvPr>
          <p:cNvSpPr txBox="1"/>
          <p:nvPr/>
        </p:nvSpPr>
        <p:spPr>
          <a:xfrm>
            <a:off x="8578378" y="5732891"/>
            <a:ext cx="2293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64 CUDA cores per SM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612496-DDC7-D449-86FB-4D76209C48B8}"/>
              </a:ext>
            </a:extLst>
          </p:cNvPr>
          <p:cNvGrpSpPr/>
          <p:nvPr/>
        </p:nvGrpSpPr>
        <p:grpSpPr>
          <a:xfrm>
            <a:off x="-1280160" y="1287462"/>
            <a:ext cx="12634622" cy="6854675"/>
            <a:chOff x="-1280160" y="1287462"/>
            <a:chExt cx="12634622" cy="6854675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6874A5DB-78C4-4643-AD92-7F6DA29B29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690"/>
            <a:stretch/>
          </p:blipFill>
          <p:spPr bwMode="auto">
            <a:xfrm>
              <a:off x="8578378" y="1697281"/>
              <a:ext cx="2776084" cy="3845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0DD2624-1340-5F47-82A3-E502738EE74E}"/>
                </a:ext>
              </a:extLst>
            </p:cNvPr>
            <p:cNvSpPr/>
            <p:nvPr/>
          </p:nvSpPr>
          <p:spPr>
            <a:xfrm>
              <a:off x="3307743" y="2055089"/>
              <a:ext cx="349857" cy="76762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E20C501-C50B-1844-9A3B-D9E6BECE1548}"/>
                </a:ext>
              </a:extLst>
            </p:cNvPr>
            <p:cNvSpPr/>
            <p:nvPr/>
          </p:nvSpPr>
          <p:spPr>
            <a:xfrm>
              <a:off x="8578378" y="1697281"/>
              <a:ext cx="2776084" cy="3845102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A903A2BB-2784-5D45-8B01-8ADFAECD2BA8}"/>
                </a:ext>
              </a:extLst>
            </p:cNvPr>
            <p:cNvSpPr/>
            <p:nvPr/>
          </p:nvSpPr>
          <p:spPr>
            <a:xfrm>
              <a:off x="-1280159" y="2822713"/>
              <a:ext cx="9858538" cy="5319424"/>
            </a:xfrm>
            <a:prstGeom prst="arc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51E14F79-3E6C-6F40-9CEC-C9C80BB7D1C9}"/>
                </a:ext>
              </a:extLst>
            </p:cNvPr>
            <p:cNvSpPr/>
            <p:nvPr/>
          </p:nvSpPr>
          <p:spPr>
            <a:xfrm flipV="1">
              <a:off x="-1280160" y="1287462"/>
              <a:ext cx="9858538" cy="767626"/>
            </a:xfrm>
            <a:prstGeom prst="arc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A67FC08-659A-7449-BC29-DFBAEF86052C}"/>
              </a:ext>
            </a:extLst>
          </p:cNvPr>
          <p:cNvSpPr/>
          <p:nvPr/>
        </p:nvSpPr>
        <p:spPr>
          <a:xfrm>
            <a:off x="8191500" y="6476176"/>
            <a:ext cx="3593989" cy="318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0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>
            <a:spLocks noGrp="1"/>
          </p:cNvSpPr>
          <p:nvPr>
            <p:ph type="title"/>
          </p:nvPr>
        </p:nvSpPr>
        <p:spPr>
          <a:xfrm>
            <a:off x="415600" y="283044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Mapping SNNs to GPU</a:t>
            </a:r>
            <a:endParaRPr dirty="0"/>
          </a:p>
        </p:txBody>
      </p:sp>
      <p:pic>
        <p:nvPicPr>
          <p:cNvPr id="180" name="Google Shape;180;p28"/>
          <p:cNvPicPr preferRelativeResize="0"/>
          <p:nvPr/>
        </p:nvPicPr>
        <p:blipFill rotWithShape="1">
          <a:blip r:embed="rId3">
            <a:alphaModFix/>
          </a:blip>
          <a:srcRect t="6603" b="10989"/>
          <a:stretch/>
        </p:blipFill>
        <p:spPr>
          <a:xfrm>
            <a:off x="1627610" y="1273244"/>
            <a:ext cx="3964845" cy="2679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8"/>
          <p:cNvPicPr preferRelativeResize="0"/>
          <p:nvPr/>
        </p:nvPicPr>
        <p:blipFill rotWithShape="1">
          <a:blip r:embed="rId4">
            <a:alphaModFix/>
          </a:blip>
          <a:srcRect l="44714" b="37550"/>
          <a:stretch/>
        </p:blipFill>
        <p:spPr>
          <a:xfrm>
            <a:off x="6906167" y="2495564"/>
            <a:ext cx="2939868" cy="2065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 descr="izhik.gif"/>
          <p:cNvPicPr preferRelativeResize="0"/>
          <p:nvPr/>
        </p:nvPicPr>
        <p:blipFill rotWithShape="1">
          <a:blip r:embed="rId5">
            <a:alphaModFix/>
          </a:blip>
          <a:srcRect r="75041" b="75279"/>
          <a:stretch/>
        </p:blipFill>
        <p:spPr>
          <a:xfrm>
            <a:off x="6944894" y="719067"/>
            <a:ext cx="2636103" cy="17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600" y="4561233"/>
            <a:ext cx="6388867" cy="153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8"/>
          <p:cNvSpPr/>
          <p:nvPr/>
        </p:nvSpPr>
        <p:spPr>
          <a:xfrm>
            <a:off x="3374233" y="4155633"/>
            <a:ext cx="471600" cy="405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85" name="Google Shape;185;p28"/>
          <p:cNvSpPr txBox="1"/>
          <p:nvPr/>
        </p:nvSpPr>
        <p:spPr>
          <a:xfrm>
            <a:off x="6906167" y="4992733"/>
            <a:ext cx="3641200" cy="6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933"/>
              <a:t>Bean-counting!</a:t>
            </a:r>
            <a:endParaRPr sz="2933"/>
          </a:p>
        </p:txBody>
      </p:sp>
    </p:spTree>
    <p:extLst>
      <p:ext uri="{BB962C8B-B14F-4D97-AF65-F5344CB8AC3E}">
        <p14:creationId xmlns:p14="http://schemas.microsoft.com/office/powerpoint/2010/main" val="1147288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49660E-7980-724B-BD4B-34A33B9FD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635" y="2266122"/>
            <a:ext cx="9008729" cy="3872028"/>
          </a:xfrm>
        </p:spPr>
        <p:txBody>
          <a:bodyPr>
            <a:normAutofit/>
          </a:bodyPr>
          <a:lstStyle/>
          <a:p>
            <a:pPr marL="241300" indent="0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None/>
            </a:pPr>
            <a:r>
              <a:rPr lang="en-US" altLang="en-US" dirty="0" err="1"/>
              <a:t>GeNN</a:t>
            </a:r>
            <a:r>
              <a:rPr lang="en-US" altLang="en-US" dirty="0"/>
              <a:t> generates CUDA kernels and data transfer “convenience functions” based on a model definition provided by a user.</a:t>
            </a:r>
          </a:p>
          <a:p>
            <a:pPr marL="241300" indent="0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None/>
            </a:pPr>
            <a:r>
              <a:rPr lang="en-US" altLang="en-US" dirty="0"/>
              <a:t>(Meta Compiler)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F1A3AD-DD67-CE4A-9F98-D5DE2E962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242" y="365126"/>
            <a:ext cx="9454002" cy="996152"/>
          </a:xfrm>
        </p:spPr>
        <p:txBody>
          <a:bodyPr/>
          <a:lstStyle/>
          <a:p>
            <a:r>
              <a:rPr lang="en-US" dirty="0" err="1"/>
              <a:t>GeNN</a:t>
            </a:r>
            <a:r>
              <a:rPr lang="en-US" dirty="0"/>
              <a:t> (</a:t>
            </a:r>
            <a:r>
              <a:rPr lang="en-US" b="1" dirty="0"/>
              <a:t>G</a:t>
            </a:r>
            <a:r>
              <a:rPr lang="en-US" dirty="0"/>
              <a:t>PU </a:t>
            </a:r>
            <a:r>
              <a:rPr lang="en-US" b="1" dirty="0"/>
              <a:t>e</a:t>
            </a:r>
            <a:r>
              <a:rPr lang="en-US" dirty="0"/>
              <a:t>nhanced </a:t>
            </a:r>
            <a:r>
              <a:rPr lang="en-US" b="1" dirty="0"/>
              <a:t>N</a:t>
            </a:r>
            <a:r>
              <a:rPr lang="en-US" dirty="0"/>
              <a:t>eural </a:t>
            </a:r>
            <a:r>
              <a:rPr lang="en-US" b="1" dirty="0"/>
              <a:t>N</a:t>
            </a:r>
            <a:r>
              <a:rPr lang="en-US" dirty="0"/>
              <a:t>etworks)</a:t>
            </a:r>
          </a:p>
        </p:txBody>
      </p:sp>
    </p:spTree>
    <p:extLst>
      <p:ext uri="{BB962C8B-B14F-4D97-AF65-F5344CB8AC3E}">
        <p14:creationId xmlns:p14="http://schemas.microsoft.com/office/powerpoint/2010/main" val="2532012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428531" y="321911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 err="1"/>
              <a:t>GeNN</a:t>
            </a:r>
            <a:r>
              <a:rPr lang="en" dirty="0"/>
              <a:t> ecosystem</a:t>
            </a:r>
            <a:endParaRPr dirty="0"/>
          </a:p>
        </p:txBody>
      </p:sp>
      <p:sp>
        <p:nvSpPr>
          <p:cNvPr id="226" name="Google Shape;226;p30"/>
          <p:cNvSpPr txBox="1"/>
          <p:nvPr/>
        </p:nvSpPr>
        <p:spPr>
          <a:xfrm>
            <a:off x="380549" y="6264633"/>
            <a:ext cx="12154800" cy="5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000" u="sng" dirty="0">
                <a:solidFill>
                  <a:schemeClr val="hlink"/>
                </a:solidFill>
                <a:hlinkClick r:id="rId3"/>
              </a:rPr>
              <a:t>https://github.com/genn-team/genn/</a:t>
            </a:r>
            <a:endParaRPr sz="20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0386BD-24B4-4D4F-947B-57B3EED3C3DB}"/>
              </a:ext>
            </a:extLst>
          </p:cNvPr>
          <p:cNvGrpSpPr/>
          <p:nvPr/>
        </p:nvGrpSpPr>
        <p:grpSpPr>
          <a:xfrm>
            <a:off x="415440" y="1421621"/>
            <a:ext cx="11348008" cy="4629654"/>
            <a:chOff x="415440" y="1421621"/>
            <a:chExt cx="11348008" cy="4629654"/>
          </a:xfrm>
        </p:grpSpPr>
        <p:cxnSp>
          <p:nvCxnSpPr>
            <p:cNvPr id="199" name="Google Shape;199;p30"/>
            <p:cNvCxnSpPr/>
            <p:nvPr/>
          </p:nvCxnSpPr>
          <p:spPr>
            <a:xfrm flipH="1">
              <a:off x="415440" y="2412328"/>
              <a:ext cx="8378000" cy="12800"/>
            </a:xfrm>
            <a:prstGeom prst="straightConnector1">
              <a:avLst/>
            </a:prstGeom>
            <a:noFill/>
            <a:ln w="38100" cap="flat" cmpd="sng">
              <a:solidFill>
                <a:srgbClr val="595959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grpSp>
          <p:nvGrpSpPr>
            <p:cNvPr id="200" name="Google Shape;200;p30"/>
            <p:cNvGrpSpPr/>
            <p:nvPr/>
          </p:nvGrpSpPr>
          <p:grpSpPr>
            <a:xfrm>
              <a:off x="428531" y="1421621"/>
              <a:ext cx="8352061" cy="4629654"/>
              <a:chOff x="219059" y="1363452"/>
              <a:chExt cx="6459778" cy="4083548"/>
            </a:xfrm>
          </p:grpSpPr>
          <p:sp>
            <p:nvSpPr>
              <p:cNvPr id="201" name="Google Shape;201;p30"/>
              <p:cNvSpPr txBox="1"/>
              <p:nvPr/>
            </p:nvSpPr>
            <p:spPr>
              <a:xfrm>
                <a:off x="4530237" y="4852700"/>
                <a:ext cx="2148600" cy="594300"/>
              </a:xfrm>
              <a:prstGeom prst="rect">
                <a:avLst/>
              </a:prstGeom>
              <a:solidFill>
                <a:srgbClr val="FFE599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 dirty="0"/>
                  <a:t>CUDA backend</a:t>
                </a:r>
                <a:endParaRPr sz="2400" dirty="0"/>
              </a:p>
            </p:txBody>
          </p:sp>
          <p:sp>
            <p:nvSpPr>
              <p:cNvPr id="202" name="Google Shape;202;p30"/>
              <p:cNvSpPr txBox="1"/>
              <p:nvPr/>
            </p:nvSpPr>
            <p:spPr>
              <a:xfrm>
                <a:off x="219059" y="4266027"/>
                <a:ext cx="2203800" cy="594300"/>
              </a:xfrm>
              <a:prstGeom prst="rect">
                <a:avLst/>
              </a:prstGeom>
              <a:solidFill>
                <a:srgbClr val="EA9999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C++ backend</a:t>
                </a:r>
                <a:endParaRPr sz="2400"/>
              </a:p>
            </p:txBody>
          </p:sp>
          <p:sp>
            <p:nvSpPr>
              <p:cNvPr id="203" name="Google Shape;203;p30"/>
              <p:cNvSpPr txBox="1"/>
              <p:nvPr/>
            </p:nvSpPr>
            <p:spPr>
              <a:xfrm>
                <a:off x="219075" y="3691346"/>
                <a:ext cx="6459600" cy="594300"/>
              </a:xfrm>
              <a:prstGeom prst="rect">
                <a:avLst/>
              </a:prstGeom>
              <a:solidFill>
                <a:srgbClr val="EA9999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GeNN</a:t>
                </a:r>
                <a:endParaRPr sz="2400"/>
              </a:p>
            </p:txBody>
          </p:sp>
          <p:sp>
            <p:nvSpPr>
              <p:cNvPr id="204" name="Google Shape;204;p30"/>
              <p:cNvSpPr txBox="1"/>
              <p:nvPr/>
            </p:nvSpPr>
            <p:spPr>
              <a:xfrm>
                <a:off x="1735570" y="3097053"/>
                <a:ext cx="1910100" cy="594300"/>
              </a:xfrm>
              <a:prstGeom prst="rect">
                <a:avLst/>
              </a:prstGeom>
              <a:solidFill>
                <a:srgbClr val="EA9999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SpineML2GeNN</a:t>
                </a:r>
                <a:endParaRPr sz="2400"/>
              </a:p>
            </p:txBody>
          </p:sp>
          <p:sp>
            <p:nvSpPr>
              <p:cNvPr id="205" name="Google Shape;205;p30"/>
              <p:cNvSpPr txBox="1"/>
              <p:nvPr/>
            </p:nvSpPr>
            <p:spPr>
              <a:xfrm>
                <a:off x="219060" y="3097053"/>
                <a:ext cx="1516500" cy="594300"/>
              </a:xfrm>
              <a:prstGeom prst="rect">
                <a:avLst/>
              </a:prstGeom>
              <a:solidFill>
                <a:srgbClr val="A4C2F4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Brian2GeNN</a:t>
                </a:r>
                <a:endParaRPr sz="2400"/>
              </a:p>
            </p:txBody>
          </p:sp>
          <p:sp>
            <p:nvSpPr>
              <p:cNvPr id="206" name="Google Shape;206;p30"/>
              <p:cNvSpPr txBox="1"/>
              <p:nvPr/>
            </p:nvSpPr>
            <p:spPr>
              <a:xfrm>
                <a:off x="3645739" y="3097053"/>
                <a:ext cx="3033000" cy="594300"/>
              </a:xfrm>
              <a:prstGeom prst="rect">
                <a:avLst/>
              </a:prstGeom>
              <a:solidFill>
                <a:srgbClr val="B4A7D6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PyGeNN</a:t>
                </a:r>
                <a:endParaRPr sz="2400"/>
              </a:p>
            </p:txBody>
          </p:sp>
          <p:sp>
            <p:nvSpPr>
              <p:cNvPr id="207" name="Google Shape;207;p30"/>
              <p:cNvSpPr txBox="1"/>
              <p:nvPr/>
            </p:nvSpPr>
            <p:spPr>
              <a:xfrm>
                <a:off x="5162249" y="2502746"/>
                <a:ext cx="1516500" cy="594300"/>
              </a:xfrm>
              <a:prstGeom prst="rect">
                <a:avLst/>
              </a:prstGeom>
              <a:solidFill>
                <a:srgbClr val="A4C2F4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 dirty="0" err="1"/>
                  <a:t>mlGeNN</a:t>
                </a:r>
                <a:endParaRPr sz="2400" dirty="0"/>
              </a:p>
            </p:txBody>
          </p:sp>
          <p:sp>
            <p:nvSpPr>
              <p:cNvPr id="208" name="Google Shape;208;p30"/>
              <p:cNvSpPr/>
              <p:nvPr/>
            </p:nvSpPr>
            <p:spPr>
              <a:xfrm>
                <a:off x="793413" y="1963549"/>
                <a:ext cx="367800" cy="112088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FFAB40"/>
              </a:solidFill>
              <a:ln w="9525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209" name="Google Shape;209;p30"/>
              <p:cNvSpPr/>
              <p:nvPr/>
            </p:nvSpPr>
            <p:spPr>
              <a:xfrm>
                <a:off x="5634251" y="1958821"/>
                <a:ext cx="367800" cy="52800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FFAB40"/>
              </a:solidFill>
              <a:ln w="9525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210" name="Google Shape;210;p30"/>
              <p:cNvSpPr/>
              <p:nvPr/>
            </p:nvSpPr>
            <p:spPr>
              <a:xfrm>
                <a:off x="4162448" y="1962060"/>
                <a:ext cx="367800" cy="52800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FFAB40"/>
              </a:solidFill>
              <a:ln w="9525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211" name="Google Shape;211;p30"/>
              <p:cNvSpPr txBox="1"/>
              <p:nvPr/>
            </p:nvSpPr>
            <p:spPr>
              <a:xfrm>
                <a:off x="3645738" y="2502746"/>
                <a:ext cx="1516500" cy="594300"/>
              </a:xfrm>
              <a:prstGeom prst="rect">
                <a:avLst/>
              </a:prstGeom>
              <a:solidFill>
                <a:srgbClr val="A4C2F4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PyNN GeNN</a:t>
                </a:r>
                <a:endParaRPr sz="2400"/>
              </a:p>
            </p:txBody>
          </p:sp>
          <p:sp>
            <p:nvSpPr>
              <p:cNvPr id="212" name="Google Shape;212;p30"/>
              <p:cNvSpPr txBox="1"/>
              <p:nvPr/>
            </p:nvSpPr>
            <p:spPr>
              <a:xfrm>
                <a:off x="219060" y="1363452"/>
                <a:ext cx="1516500" cy="594300"/>
              </a:xfrm>
              <a:prstGeom prst="rect">
                <a:avLst/>
              </a:prstGeom>
              <a:solidFill>
                <a:srgbClr val="A4C2F4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Brian2</a:t>
                </a:r>
                <a:endParaRPr sz="2400"/>
              </a:p>
            </p:txBody>
          </p:sp>
          <p:sp>
            <p:nvSpPr>
              <p:cNvPr id="213" name="Google Shape;213;p30"/>
              <p:cNvSpPr txBox="1"/>
              <p:nvPr/>
            </p:nvSpPr>
            <p:spPr>
              <a:xfrm>
                <a:off x="1735570" y="1363452"/>
                <a:ext cx="1910100" cy="594300"/>
              </a:xfrm>
              <a:prstGeom prst="rect">
                <a:avLst/>
              </a:prstGeom>
              <a:solidFill>
                <a:srgbClr val="EA9999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SpineCreator</a:t>
                </a:r>
                <a:endParaRPr sz="2400"/>
              </a:p>
            </p:txBody>
          </p:sp>
          <p:sp>
            <p:nvSpPr>
              <p:cNvPr id="214" name="Google Shape;214;p30"/>
              <p:cNvSpPr txBox="1"/>
              <p:nvPr/>
            </p:nvSpPr>
            <p:spPr>
              <a:xfrm>
                <a:off x="3645738" y="1365082"/>
                <a:ext cx="1516500" cy="591895"/>
              </a:xfrm>
              <a:prstGeom prst="rect">
                <a:avLst/>
              </a:prstGeom>
              <a:solidFill>
                <a:srgbClr val="A4C2F4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 dirty="0" err="1"/>
                  <a:t>PyNN</a:t>
                </a:r>
                <a:endParaRPr sz="2400" dirty="0"/>
              </a:p>
            </p:txBody>
          </p:sp>
          <p:sp>
            <p:nvSpPr>
              <p:cNvPr id="215" name="Google Shape;215;p30"/>
              <p:cNvSpPr txBox="1"/>
              <p:nvPr/>
            </p:nvSpPr>
            <p:spPr>
              <a:xfrm>
                <a:off x="5162248" y="1364323"/>
                <a:ext cx="1516500" cy="591895"/>
              </a:xfrm>
              <a:prstGeom prst="rect">
                <a:avLst/>
              </a:prstGeom>
              <a:solidFill>
                <a:srgbClr val="A4C2F4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 dirty="0"/>
                  <a:t>TensorFlow</a:t>
                </a:r>
                <a:endParaRPr sz="2400" dirty="0"/>
              </a:p>
            </p:txBody>
          </p:sp>
          <p:sp>
            <p:nvSpPr>
              <p:cNvPr id="216" name="Google Shape;216;p30"/>
              <p:cNvSpPr/>
              <p:nvPr/>
            </p:nvSpPr>
            <p:spPr>
              <a:xfrm>
                <a:off x="2506744" y="1963529"/>
                <a:ext cx="367800" cy="112088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FFAB40"/>
              </a:solidFill>
              <a:ln w="9525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pic>
          <p:nvPicPr>
            <p:cNvPr id="217" name="Google Shape;21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504360" y="2719166"/>
              <a:ext cx="276053" cy="276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50626" y="3421393"/>
              <a:ext cx="276053" cy="276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543935" y="2719151"/>
              <a:ext cx="276053" cy="276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30"/>
            <p:cNvSpPr txBox="1"/>
            <p:nvPr/>
          </p:nvSpPr>
          <p:spPr>
            <a:xfrm>
              <a:off x="3277721" y="5386138"/>
              <a:ext cx="2724800" cy="659375"/>
            </a:xfrm>
            <a:prstGeom prst="rect">
              <a:avLst/>
            </a:prstGeom>
            <a:solidFill>
              <a:srgbClr val="B6D7A8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dirty="0"/>
                <a:t>OpenCL backend</a:t>
              </a:r>
              <a:endParaRPr sz="2400" dirty="0"/>
            </a:p>
          </p:txBody>
        </p:sp>
        <p:grpSp>
          <p:nvGrpSpPr>
            <p:cNvPr id="221" name="Google Shape;221;p30"/>
            <p:cNvGrpSpPr/>
            <p:nvPr/>
          </p:nvGrpSpPr>
          <p:grpSpPr>
            <a:xfrm>
              <a:off x="9714580" y="4674933"/>
              <a:ext cx="2048868" cy="1370580"/>
              <a:chOff x="5100150" y="4370750"/>
              <a:chExt cx="1131305" cy="756725"/>
            </a:xfrm>
          </p:grpSpPr>
          <p:sp>
            <p:nvSpPr>
              <p:cNvPr id="222" name="Google Shape;222;p30"/>
              <p:cNvSpPr txBox="1"/>
              <p:nvPr/>
            </p:nvSpPr>
            <p:spPr>
              <a:xfrm>
                <a:off x="5100155" y="4370750"/>
                <a:ext cx="1131300" cy="211200"/>
              </a:xfrm>
              <a:prstGeom prst="rect">
                <a:avLst/>
              </a:prstGeom>
              <a:solidFill>
                <a:srgbClr val="A4C2F4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Python</a:t>
                </a:r>
                <a:endParaRPr sz="2400"/>
              </a:p>
            </p:txBody>
          </p:sp>
          <p:sp>
            <p:nvSpPr>
              <p:cNvPr id="223" name="Google Shape;223;p30"/>
              <p:cNvSpPr txBox="1"/>
              <p:nvPr/>
            </p:nvSpPr>
            <p:spPr>
              <a:xfrm>
                <a:off x="5100155" y="4582024"/>
                <a:ext cx="1131300" cy="181800"/>
              </a:xfrm>
              <a:prstGeom prst="rect">
                <a:avLst/>
              </a:prstGeom>
              <a:solidFill>
                <a:srgbClr val="EA9999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C++</a:t>
                </a:r>
                <a:endParaRPr sz="2400"/>
              </a:p>
            </p:txBody>
          </p:sp>
          <p:sp>
            <p:nvSpPr>
              <p:cNvPr id="224" name="Google Shape;224;p30"/>
              <p:cNvSpPr txBox="1"/>
              <p:nvPr/>
            </p:nvSpPr>
            <p:spPr>
              <a:xfrm>
                <a:off x="5100150" y="4763875"/>
                <a:ext cx="1131300" cy="181800"/>
              </a:xfrm>
              <a:prstGeom prst="rect">
                <a:avLst/>
              </a:prstGeom>
              <a:solidFill>
                <a:srgbClr val="FFE599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CUDA/C++</a:t>
                </a:r>
                <a:endParaRPr sz="2400"/>
              </a:p>
            </p:txBody>
          </p:sp>
          <p:sp>
            <p:nvSpPr>
              <p:cNvPr id="225" name="Google Shape;225;p30"/>
              <p:cNvSpPr txBox="1"/>
              <p:nvPr/>
            </p:nvSpPr>
            <p:spPr>
              <a:xfrm>
                <a:off x="5100150" y="4945675"/>
                <a:ext cx="1131300" cy="181800"/>
              </a:xfrm>
              <a:prstGeom prst="rect">
                <a:avLst/>
              </a:prstGeom>
              <a:solidFill>
                <a:srgbClr val="B6D7A8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r>
                  <a:rPr lang="en" sz="2400"/>
                  <a:t>OpenCL/C++</a:t>
                </a:r>
                <a:endParaRPr sz="2400"/>
              </a:p>
            </p:txBody>
          </p:sp>
        </p:grpSp>
        <p:pic>
          <p:nvPicPr>
            <p:cNvPr id="227" name="Google Shape;22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726508" y="5386306"/>
              <a:ext cx="276053" cy="276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30"/>
            <p:cNvSpPr txBox="1"/>
            <p:nvPr/>
          </p:nvSpPr>
          <p:spPr>
            <a:xfrm>
              <a:off x="3277867" y="4734611"/>
              <a:ext cx="5502800" cy="652350"/>
            </a:xfrm>
            <a:prstGeom prst="rect">
              <a:avLst/>
            </a:prstGeom>
            <a:solidFill>
              <a:srgbClr val="EA9999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/>
                <a:t>Generic SIMT backend</a:t>
              </a: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66389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6949E-FC62-244E-9997-A3FAC77E7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works</a:t>
            </a:r>
          </a:p>
        </p:txBody>
      </p:sp>
      <p:pic>
        <p:nvPicPr>
          <p:cNvPr id="4" name="Google Shape;180;p28">
            <a:extLst>
              <a:ext uri="{FF2B5EF4-FFF2-40B4-BE49-F238E27FC236}">
                <a16:creationId xmlns:a16="http://schemas.microsoft.com/office/drawing/2014/main" id="{E9DB4BFA-201B-524D-B306-F03CD375EA2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t="6603" b="10989"/>
          <a:stretch/>
        </p:blipFill>
        <p:spPr>
          <a:xfrm>
            <a:off x="170272" y="1512734"/>
            <a:ext cx="4207466" cy="284356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2C9BBF-7E76-8241-B13A-59BAFDCEC738}"/>
              </a:ext>
            </a:extLst>
          </p:cNvPr>
          <p:cNvSpPr txBox="1"/>
          <p:nvPr/>
        </p:nvSpPr>
        <p:spPr>
          <a:xfrm>
            <a:off x="5081239" y="1965019"/>
            <a:ext cx="292086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Neuron populations: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Number of neurons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neurons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Initial values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8B33B9-619F-414E-8CC4-11BCBF952372}"/>
              </a:ext>
            </a:extLst>
          </p:cNvPr>
          <p:cNvSpPr/>
          <p:nvPr/>
        </p:nvSpPr>
        <p:spPr>
          <a:xfrm>
            <a:off x="8493730" y="1961442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Synapse populations: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Source neuron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Target neuron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Weightupdate</a:t>
            </a:r>
            <a:r>
              <a:rPr lang="en-US" sz="2400" dirty="0"/>
              <a:t>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Postsynaptic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Initial values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86A1BD-CA21-2748-8FC6-908B87F1DB99}"/>
              </a:ext>
            </a:extLst>
          </p:cNvPr>
          <p:cNvSpPr txBox="1"/>
          <p:nvPr/>
        </p:nvSpPr>
        <p:spPr>
          <a:xfrm>
            <a:off x="1182029" y="5218771"/>
            <a:ext cx="2981394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err="1"/>
              <a:t>PyGeNN</a:t>
            </a:r>
            <a:r>
              <a:rPr lang="en-US" sz="3600" dirty="0"/>
              <a:t> Demo</a:t>
            </a:r>
          </a:p>
        </p:txBody>
      </p:sp>
    </p:spTree>
    <p:extLst>
      <p:ext uri="{BB962C8B-B14F-4D97-AF65-F5344CB8AC3E}">
        <p14:creationId xmlns:p14="http://schemas.microsoft.com/office/powerpoint/2010/main" val="2402411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4599F-4204-1540-BFDB-59F8DE071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956" y="1231900"/>
            <a:ext cx="11524106" cy="5410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from brian2 import *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import brian2genn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set_device</a:t>
            </a:r>
            <a:r>
              <a:rPr lang="en-US" dirty="0">
                <a:solidFill>
                  <a:srgbClr val="FF0000"/>
                </a:solidFill>
              </a:rPr>
              <a:t>('</a:t>
            </a:r>
            <a:r>
              <a:rPr lang="en-US" dirty="0" err="1">
                <a:solidFill>
                  <a:srgbClr val="FF0000"/>
                </a:solidFill>
              </a:rPr>
              <a:t>genn</a:t>
            </a:r>
            <a:r>
              <a:rPr lang="en-US" dirty="0">
                <a:solidFill>
                  <a:srgbClr val="FF0000"/>
                </a:solidFill>
              </a:rPr>
              <a:t>', directory='</a:t>
            </a:r>
            <a:r>
              <a:rPr lang="en-US" dirty="0" err="1">
                <a:solidFill>
                  <a:srgbClr val="FF0000"/>
                </a:solidFill>
              </a:rPr>
              <a:t>shortEx</a:t>
            </a:r>
            <a:r>
              <a:rPr lang="en-US" dirty="0">
                <a:solidFill>
                  <a:srgbClr val="FF0000"/>
                </a:solidFill>
              </a:rPr>
              <a:t>')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tau = 5*</a:t>
            </a:r>
            <a:r>
              <a:rPr lang="en-US" dirty="0" err="1"/>
              <a:t>ms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eqs</a:t>
            </a:r>
            <a:r>
              <a:rPr lang="en-US" dirty="0"/>
              <a:t> = '''</a:t>
            </a:r>
          </a:p>
          <a:p>
            <a:pPr marL="0" indent="0">
              <a:buNone/>
            </a:pPr>
            <a:r>
              <a:rPr lang="en-US" dirty="0" err="1"/>
              <a:t>dV</a:t>
            </a:r>
            <a:r>
              <a:rPr lang="en-US" dirty="0"/>
              <a:t>/dt = k/tau : 1</a:t>
            </a:r>
          </a:p>
          <a:p>
            <a:pPr marL="0" indent="0">
              <a:buNone/>
            </a:pPr>
            <a:r>
              <a:rPr lang="en-US" dirty="0"/>
              <a:t>k : 1</a:t>
            </a:r>
          </a:p>
          <a:p>
            <a:pPr marL="0" indent="0">
              <a:buNone/>
            </a:pPr>
            <a:r>
              <a:rPr lang="en-US" dirty="0"/>
              <a:t>'''</a:t>
            </a:r>
          </a:p>
          <a:p>
            <a:pPr marL="0" indent="0">
              <a:buNone/>
            </a:pPr>
            <a:r>
              <a:rPr lang="en-US" dirty="0"/>
              <a:t>G = </a:t>
            </a:r>
            <a:r>
              <a:rPr lang="en-US" dirty="0" err="1"/>
              <a:t>NeuronGroup</a:t>
            </a:r>
            <a:r>
              <a:rPr lang="en-US" dirty="0"/>
              <a:t>(10, </a:t>
            </a:r>
            <a:r>
              <a:rPr lang="en-US" dirty="0" err="1"/>
              <a:t>eqs</a:t>
            </a:r>
            <a:r>
              <a:rPr lang="en-US" dirty="0"/>
              <a:t>, threshold='V&gt;1', reset='V=0')</a:t>
            </a:r>
          </a:p>
          <a:p>
            <a:pPr marL="0" indent="0">
              <a:buNone/>
            </a:pPr>
            <a:r>
              <a:rPr lang="en-US" dirty="0" err="1"/>
              <a:t>G.k</a:t>
            </a:r>
            <a:r>
              <a:rPr lang="en-US" dirty="0"/>
              <a:t> = </a:t>
            </a:r>
            <a:r>
              <a:rPr lang="en-US" dirty="0" err="1"/>
              <a:t>linspace</a:t>
            </a:r>
            <a:r>
              <a:rPr lang="en-US" dirty="0"/>
              <a:t>(1, 5, </a:t>
            </a:r>
            <a:r>
              <a:rPr lang="en-US" dirty="0" err="1"/>
              <a:t>len</a:t>
            </a:r>
            <a:r>
              <a:rPr lang="en-US" dirty="0"/>
              <a:t>(G))</a:t>
            </a:r>
          </a:p>
          <a:p>
            <a:pPr marL="0" indent="0">
              <a:buNone/>
            </a:pPr>
            <a:r>
              <a:rPr lang="en-US" dirty="0"/>
              <a:t>H = </a:t>
            </a:r>
            <a:r>
              <a:rPr lang="en-US" dirty="0" err="1"/>
              <a:t>NeuronGroup</a:t>
            </a:r>
            <a:r>
              <a:rPr lang="en-US" dirty="0"/>
              <a:t>(10, 'V:1')</a:t>
            </a:r>
          </a:p>
          <a:p>
            <a:pPr marL="0" indent="0">
              <a:buNone/>
            </a:pPr>
            <a:r>
              <a:rPr lang="en-US" dirty="0"/>
              <a:t>S = Synapses(H, G, post='</a:t>
            </a:r>
            <a:r>
              <a:rPr lang="en-US" dirty="0" err="1"/>
              <a:t>V_pre</a:t>
            </a:r>
            <a:r>
              <a:rPr lang="en-US" dirty="0"/>
              <a:t> += 1')</a:t>
            </a:r>
          </a:p>
          <a:p>
            <a:pPr marL="0" indent="0">
              <a:buNone/>
            </a:pPr>
            <a:r>
              <a:rPr lang="en-US" dirty="0" err="1"/>
              <a:t>S.connect</a:t>
            </a:r>
            <a:r>
              <a:rPr lang="en-US" dirty="0"/>
              <a:t>(j='</a:t>
            </a:r>
            <a:r>
              <a:rPr lang="en-US" dirty="0" err="1"/>
              <a:t>i</a:t>
            </a:r>
            <a:r>
              <a:rPr lang="en-US" dirty="0"/>
              <a:t>')</a:t>
            </a:r>
          </a:p>
          <a:p>
            <a:pPr marL="0" indent="0">
              <a:buNone/>
            </a:pPr>
            <a:r>
              <a:rPr lang="en-US" dirty="0"/>
              <a:t>run(101*</a:t>
            </a:r>
            <a:r>
              <a:rPr lang="en-US" dirty="0" err="1"/>
              <a:t>ms</a:t>
            </a:r>
            <a:r>
              <a:rPr lang="en-US" dirty="0"/>
              <a:t>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48DF93-015B-6F49-811A-DC5F80C18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Brian2GeNN</a:t>
            </a:r>
          </a:p>
        </p:txBody>
      </p:sp>
    </p:spTree>
    <p:extLst>
      <p:ext uri="{BB962C8B-B14F-4D97-AF65-F5344CB8AC3E}">
        <p14:creationId xmlns:p14="http://schemas.microsoft.com/office/powerpoint/2010/main" val="685953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415598" y="135238"/>
            <a:ext cx="9663288" cy="99615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GB" b="1" dirty="0"/>
              <a:t>Microcircuit model: </a:t>
            </a:r>
            <a:r>
              <a:rPr lang="en-GB" b="1" i="1" dirty="0"/>
              <a:t>Simulation</a:t>
            </a:r>
            <a:r>
              <a:rPr lang="en-GB" b="1" dirty="0"/>
              <a:t> speed</a:t>
            </a:r>
            <a:endParaRPr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455F60-9E0B-B64F-B299-F34EA9961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53" y="1372583"/>
            <a:ext cx="5793111" cy="50993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41DFA8-249D-974A-84EA-B500916341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11" y="6046910"/>
            <a:ext cx="4100742" cy="6308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99E7DC-2695-EB44-B249-9D079AC0A480}"/>
              </a:ext>
            </a:extLst>
          </p:cNvPr>
          <p:cNvSpPr txBox="1"/>
          <p:nvPr/>
        </p:nvSpPr>
        <p:spPr>
          <a:xfrm>
            <a:off x="6709680" y="1475925"/>
            <a:ext cx="510473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SpiNNaker</a:t>
            </a:r>
            <a:r>
              <a:rPr lang="en-US" sz="2800" dirty="0"/>
              <a:t> now runs in </a:t>
            </a:r>
            <a:r>
              <a:rPr lang="en-US" sz="2800" dirty="0" err="1"/>
              <a:t>realtime</a:t>
            </a:r>
            <a:endParaRPr lang="en-US" sz="28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Titan RTX (Turing architecture) with latest </a:t>
            </a:r>
            <a:r>
              <a:rPr lang="en-US" sz="2800" dirty="0" err="1"/>
              <a:t>GeNN</a:t>
            </a:r>
            <a:r>
              <a:rPr lang="en-US" sz="2800" dirty="0"/>
              <a:t> is faster than </a:t>
            </a:r>
            <a:r>
              <a:rPr lang="en-US" sz="2800" dirty="0" err="1"/>
              <a:t>realtime</a:t>
            </a:r>
            <a:endParaRPr lang="en-US" sz="28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Latest “HPC fastest” can now do faster than </a:t>
            </a:r>
            <a:r>
              <a:rPr lang="en-US" sz="2800" dirty="0" err="1"/>
              <a:t>realtime</a:t>
            </a:r>
            <a:endParaRPr lang="en-US" sz="2800" dirty="0"/>
          </a:p>
        </p:txBody>
      </p:sp>
      <p:pic>
        <p:nvPicPr>
          <p:cNvPr id="8" name="Google Shape;483;p47">
            <a:extLst>
              <a:ext uri="{FF2B5EF4-FFF2-40B4-BE49-F238E27FC236}">
                <a16:creationId xmlns:a16="http://schemas.microsoft.com/office/drawing/2014/main" id="{C6BB7441-B899-EF48-9600-ED5A7B62F5F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731" y="956448"/>
            <a:ext cx="1139072" cy="444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4" descr="Lenovo ThinkCentre M91p Small Desktop Computer (Black) 4480A5U">
            <a:extLst>
              <a:ext uri="{FF2B5EF4-FFF2-40B4-BE49-F238E27FC236}">
                <a16:creationId xmlns:a16="http://schemas.microsoft.com/office/drawing/2014/main" id="{1D4B4414-EAB3-D049-AFBA-B4FA6DACF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036" y="1885612"/>
            <a:ext cx="769047" cy="76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UJITSU PRIMERGY TX2550 M4 Dual socket Tower Server ...">
            <a:extLst>
              <a:ext uri="{FF2B5EF4-FFF2-40B4-BE49-F238E27FC236}">
                <a16:creationId xmlns:a16="http://schemas.microsoft.com/office/drawing/2014/main" id="{88DC0DC0-8B7E-5E4D-A994-89865FCB36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3" r="33329"/>
          <a:stretch/>
        </p:blipFill>
        <p:spPr bwMode="auto">
          <a:xfrm>
            <a:off x="3539977" y="3302089"/>
            <a:ext cx="503032" cy="81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upercomputer for sale in UK | 59 used Supercomputers">
            <a:extLst>
              <a:ext uri="{FF2B5EF4-FFF2-40B4-BE49-F238E27FC236}">
                <a16:creationId xmlns:a16="http://schemas.microsoft.com/office/drawing/2014/main" id="{E54BFE9D-071B-3D47-A912-84A92DAF5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586" y="2717327"/>
            <a:ext cx="812930" cy="53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Neuromorphic Chips for Deep Learning to copy the human ...">
            <a:extLst>
              <a:ext uri="{FF2B5EF4-FFF2-40B4-BE49-F238E27FC236}">
                <a16:creationId xmlns:a16="http://schemas.microsoft.com/office/drawing/2014/main" id="{24BAE7C1-8F75-1A43-B278-740F50A01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972" y="3459414"/>
            <a:ext cx="602266" cy="5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628541-8589-EA41-A733-EA1299E53896}"/>
              </a:ext>
            </a:extLst>
          </p:cNvPr>
          <p:cNvSpPr/>
          <p:nvPr/>
        </p:nvSpPr>
        <p:spPr>
          <a:xfrm>
            <a:off x="6709680" y="4671087"/>
            <a:ext cx="52900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00" indent="-317500">
              <a:buFont typeface="+mj-lt"/>
              <a:buAutoNum type="arabicPeriod"/>
            </a:pPr>
            <a:r>
              <a:rPr lang="en-GB" sz="2000" dirty="0">
                <a:solidFill>
                  <a:srgbClr val="212121"/>
                </a:solidFill>
                <a:latin typeface="system-ui"/>
              </a:rPr>
              <a:t>Rhodes O, et al. </a:t>
            </a:r>
            <a:r>
              <a:rPr lang="en-GB" sz="2000" dirty="0" err="1">
                <a:solidFill>
                  <a:srgbClr val="212121"/>
                </a:solidFill>
                <a:latin typeface="system-ui"/>
              </a:rPr>
              <a:t>Philos</a:t>
            </a:r>
            <a:r>
              <a:rPr lang="en-GB" sz="2000" dirty="0">
                <a:solidFill>
                  <a:srgbClr val="212121"/>
                </a:solidFill>
                <a:latin typeface="system-ui"/>
              </a:rPr>
              <a:t> Trans A Math Phys </a:t>
            </a:r>
            <a:r>
              <a:rPr lang="en-GB" sz="2000" dirty="0" err="1">
                <a:solidFill>
                  <a:srgbClr val="212121"/>
                </a:solidFill>
                <a:latin typeface="system-ui"/>
              </a:rPr>
              <a:t>Eng</a:t>
            </a:r>
            <a:r>
              <a:rPr lang="en-GB" sz="2000" dirty="0">
                <a:solidFill>
                  <a:srgbClr val="212121"/>
                </a:solidFill>
                <a:latin typeface="system-ui"/>
              </a:rPr>
              <a:t> Sci. (2020) 378:20190160.</a:t>
            </a:r>
          </a:p>
          <a:p>
            <a:pPr marL="317500" indent="-317500">
              <a:buFont typeface="+mj-lt"/>
              <a:buAutoNum type="arabicPeriod"/>
            </a:pPr>
            <a:r>
              <a:rPr lang="en-US" sz="2000" dirty="0"/>
              <a:t>Knight and Nowotny, </a:t>
            </a:r>
            <a:r>
              <a:rPr lang="en-GB" sz="2000" dirty="0"/>
              <a:t>unpublished</a:t>
            </a:r>
          </a:p>
          <a:p>
            <a:pPr marL="317500" indent="-317500">
              <a:buFont typeface="+mj-lt"/>
              <a:buAutoNum type="arabicPeriod"/>
            </a:pPr>
            <a:r>
              <a:rPr lang="en-GB" sz="2000" dirty="0">
                <a:solidFill>
                  <a:srgbClr val="212121"/>
                </a:solidFill>
                <a:latin typeface="system-ui"/>
              </a:rPr>
              <a:t>Markus </a:t>
            </a:r>
            <a:r>
              <a:rPr lang="en-GB" sz="2000" dirty="0" err="1">
                <a:solidFill>
                  <a:srgbClr val="212121"/>
                </a:solidFill>
                <a:latin typeface="system-ui"/>
              </a:rPr>
              <a:t>Diesmann</a:t>
            </a:r>
            <a:r>
              <a:rPr lang="en-GB" sz="2000" dirty="0">
                <a:solidFill>
                  <a:srgbClr val="212121"/>
                </a:solidFill>
                <a:latin typeface="system-ui"/>
              </a:rPr>
              <a:t>, personal communication, March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7E3F85-1982-6046-9F1A-619C9EE9E642}"/>
              </a:ext>
            </a:extLst>
          </p:cNvPr>
          <p:cNvSpPr txBox="1"/>
          <p:nvPr/>
        </p:nvSpPr>
        <p:spPr>
          <a:xfrm>
            <a:off x="3640650" y="44658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B7C90E-F37A-014D-8BEE-7B200E07B043}"/>
              </a:ext>
            </a:extLst>
          </p:cNvPr>
          <p:cNvSpPr txBox="1"/>
          <p:nvPr/>
        </p:nvSpPr>
        <p:spPr>
          <a:xfrm>
            <a:off x="5344262" y="434743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37EC0E-F85B-444E-B13A-689DA78A23DA}"/>
              </a:ext>
            </a:extLst>
          </p:cNvPr>
          <p:cNvSpPr/>
          <p:nvPr/>
        </p:nvSpPr>
        <p:spPr>
          <a:xfrm>
            <a:off x="4344569" y="4461358"/>
            <a:ext cx="547913" cy="389172"/>
          </a:xfrm>
          <a:prstGeom prst="rect">
            <a:avLst/>
          </a:prstGeom>
          <a:solidFill>
            <a:srgbClr val="FFAB4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5EF164-F136-C440-95B2-8499D281AD6C}"/>
              </a:ext>
            </a:extLst>
          </p:cNvPr>
          <p:cNvSpPr txBox="1"/>
          <p:nvPr/>
        </p:nvSpPr>
        <p:spPr>
          <a:xfrm>
            <a:off x="4469403" y="4481259"/>
            <a:ext cx="30168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hangingPunct="0"/>
            <a:r>
              <a:rPr 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67360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52C80-0CA5-FF4F-AD71-37586CF5B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Why:</a:t>
            </a:r>
          </a:p>
          <a:p>
            <a:r>
              <a:rPr lang="en-US" dirty="0"/>
              <a:t>Easy way to use GPU acceleration</a:t>
            </a:r>
          </a:p>
          <a:p>
            <a:r>
              <a:rPr lang="en-US" dirty="0"/>
              <a:t>Very flexible, </a:t>
            </a:r>
          </a:p>
          <a:p>
            <a:pPr lvl="1"/>
            <a:r>
              <a:rPr lang="en-US" dirty="0"/>
              <a:t>allowing custom models for neurons, synapses, learning, initialization</a:t>
            </a:r>
          </a:p>
          <a:p>
            <a:pPr lvl="1"/>
            <a:r>
              <a:rPr lang="en-US" dirty="0"/>
              <a:t>full control over simulation loop and I/O</a:t>
            </a:r>
          </a:p>
          <a:p>
            <a:pPr lvl="1"/>
            <a:r>
              <a:rPr lang="en-US" dirty="0"/>
              <a:t>Linux/ MacOS/ Windows &amp; including embedded systems (robotics)</a:t>
            </a:r>
          </a:p>
          <a:p>
            <a:pPr marL="0" indent="0">
              <a:buNone/>
            </a:pPr>
            <a:r>
              <a:rPr lang="en-US" dirty="0"/>
              <a:t>When:</a:t>
            </a:r>
          </a:p>
          <a:p>
            <a:r>
              <a:rPr lang="en-US" dirty="0"/>
              <a:t>Large spiking models (within reason)</a:t>
            </a:r>
          </a:p>
          <a:p>
            <a:r>
              <a:rPr lang="en-US" dirty="0"/>
              <a:t>Long simulations with and without learning</a:t>
            </a:r>
          </a:p>
          <a:p>
            <a:r>
              <a:rPr lang="en-US" dirty="0"/>
              <a:t>“</a:t>
            </a:r>
            <a:r>
              <a:rPr lang="en-US" dirty="0" err="1"/>
              <a:t>realtime</a:t>
            </a:r>
            <a:r>
              <a:rPr lang="en-US" dirty="0"/>
              <a:t>” on robots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B40BD5-1380-B34A-9C72-F11684DC7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and when </a:t>
            </a:r>
            <a:r>
              <a:rPr lang="en-US" dirty="0" err="1"/>
              <a:t>GeNN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8646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16E240-511D-8F4A-B71C-96F14B11B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956" y="1720312"/>
            <a:ext cx="11524106" cy="5201696"/>
          </a:xfrm>
        </p:spPr>
        <p:txBody>
          <a:bodyPr>
            <a:normAutofit/>
          </a:bodyPr>
          <a:lstStyle/>
          <a:p>
            <a:r>
              <a:rPr lang="en-US" sz="2800" dirty="0"/>
              <a:t>Idea goes back to </a:t>
            </a:r>
            <a:r>
              <a:rPr lang="en-US" sz="2800" dirty="0" err="1"/>
              <a:t>Izhikevich</a:t>
            </a:r>
            <a:r>
              <a:rPr lang="en-US" sz="2800" dirty="0"/>
              <a:t> 2006: Instead of saving synapses, save random seeds &amp; re-generate connectivity in parallel “on the fly”</a:t>
            </a:r>
          </a:p>
          <a:p>
            <a:r>
              <a:rPr lang="en-GB" sz="2800" dirty="0"/>
              <a:t>By using counter-based random generators (Salmon, </a:t>
            </a:r>
            <a:r>
              <a:rPr lang="en-GB" sz="2800" dirty="0" err="1"/>
              <a:t>Moraes</a:t>
            </a:r>
            <a:r>
              <a:rPr lang="en-GB" sz="2800" dirty="0"/>
              <a:t>, et al. 2011), pseudo-random numbers can be generated in parallel for such algorithms with minimal memory overhead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660AA3-F2CF-5545-BEA5-FBC7BEDDA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Procedural connectivity</a:t>
            </a:r>
          </a:p>
        </p:txBody>
      </p:sp>
    </p:spTree>
    <p:extLst>
      <p:ext uri="{BB962C8B-B14F-4D97-AF65-F5344CB8AC3E}">
        <p14:creationId xmlns:p14="http://schemas.microsoft.com/office/powerpoint/2010/main" val="2206916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8873E4-C3AB-9842-B9B9-F2249B34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Benchmark: Balanced random network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824616-58A1-CD4E-974B-07B7E8CAB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8" y="2546238"/>
            <a:ext cx="11670384" cy="29665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6AD954-0D9A-2742-9DC3-68096F45209D}"/>
              </a:ext>
            </a:extLst>
          </p:cNvPr>
          <p:cNvSpPr txBox="1"/>
          <p:nvPr/>
        </p:nvSpPr>
        <p:spPr>
          <a:xfrm>
            <a:off x="1041878" y="2176906"/>
            <a:ext cx="1185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Jetson TX2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0EFB03-6380-0A47-BF7D-4BACA88A602C}"/>
              </a:ext>
            </a:extLst>
          </p:cNvPr>
          <p:cNvSpPr txBox="1"/>
          <p:nvPr/>
        </p:nvSpPr>
        <p:spPr>
          <a:xfrm>
            <a:off x="3730088" y="2176906"/>
            <a:ext cx="1681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GeForce MX130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E96426-840E-F34B-A1E4-70AF24AAC4F2}"/>
              </a:ext>
            </a:extLst>
          </p:cNvPr>
          <p:cNvSpPr txBox="1"/>
          <p:nvPr/>
        </p:nvSpPr>
        <p:spPr>
          <a:xfrm>
            <a:off x="6426155" y="2176906"/>
            <a:ext cx="1911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GeForce GTX 1650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3228B8-2777-874C-B4C9-79C2F07779AD}"/>
              </a:ext>
            </a:extLst>
          </p:cNvPr>
          <p:cNvSpPr txBox="1"/>
          <p:nvPr/>
        </p:nvSpPr>
        <p:spPr>
          <a:xfrm>
            <a:off x="9224610" y="2176906"/>
            <a:ext cx="1064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Titan RTX</a:t>
            </a:r>
          </a:p>
        </p:txBody>
      </p:sp>
      <p:pic>
        <p:nvPicPr>
          <p:cNvPr id="11" name="Google Shape;483;p47">
            <a:extLst>
              <a:ext uri="{FF2B5EF4-FFF2-40B4-BE49-F238E27FC236}">
                <a16:creationId xmlns:a16="http://schemas.microsoft.com/office/drawing/2014/main" id="{A7A9322A-D40E-5142-AA50-D135FED8F7F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1818" y="1975412"/>
            <a:ext cx="1464001" cy="57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LG 14&quot; gram Laptop 14Z970-U.AP51U1 B&amp;H Photo Video">
            <a:extLst>
              <a:ext uri="{FF2B5EF4-FFF2-40B4-BE49-F238E27FC236}">
                <a16:creationId xmlns:a16="http://schemas.microsoft.com/office/drawing/2014/main" id="{26881F17-1414-594B-BE13-D9FF90514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829" y="1661939"/>
            <a:ext cx="1014325" cy="10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enovo ThinkCentre M91p Small Desktop Computer (Black) 4480A5U">
            <a:extLst>
              <a:ext uri="{FF2B5EF4-FFF2-40B4-BE49-F238E27FC236}">
                <a16:creationId xmlns:a16="http://schemas.microsoft.com/office/drawing/2014/main" id="{025DD9F9-FCC7-A44C-91E4-44321DF20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939" y="1661939"/>
            <a:ext cx="917671" cy="91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UJITSU PRIMERGY TX2550 M4 Dual socket Tower Server ...">
            <a:extLst>
              <a:ext uri="{FF2B5EF4-FFF2-40B4-BE49-F238E27FC236}">
                <a16:creationId xmlns:a16="http://schemas.microsoft.com/office/drawing/2014/main" id="{5699CF31-9E5F-EF44-9B95-21B4B7357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0627" y="1661939"/>
            <a:ext cx="1590951" cy="98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E39E41-79AD-3440-A545-4A6BECFB49A5}"/>
              </a:ext>
            </a:extLst>
          </p:cNvPr>
          <p:cNvSpPr txBox="1"/>
          <p:nvPr/>
        </p:nvSpPr>
        <p:spPr>
          <a:xfrm>
            <a:off x="334054" y="5882114"/>
            <a:ext cx="7468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Knight and Nowotny, Nature </a:t>
            </a:r>
            <a:r>
              <a:rPr lang="en-US" sz="2400" dirty="0" err="1"/>
              <a:t>Comput</a:t>
            </a:r>
            <a:r>
              <a:rPr lang="en-US" sz="2400" dirty="0"/>
              <a:t> Sci 1:</a:t>
            </a:r>
            <a:r>
              <a:rPr lang="en-GB" sz="2400" dirty="0"/>
              <a:t>136-142 (2021)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5637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6611</TotalTime>
  <Words>575</Words>
  <Application>Microsoft Macintosh PowerPoint</Application>
  <PresentationFormat>Widescreen</PresentationFormat>
  <Paragraphs>100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System Font Regular</vt:lpstr>
      <vt:lpstr>system-ui</vt:lpstr>
      <vt:lpstr>Verdana</vt:lpstr>
      <vt:lpstr>Office Theme</vt:lpstr>
      <vt:lpstr>GPU enhanced Neuronal Networks (GeNN)</vt:lpstr>
      <vt:lpstr>Graphical Proceesing Units (GPUs)</vt:lpstr>
      <vt:lpstr>PowerPoint Presentation</vt:lpstr>
      <vt:lpstr>Mapping SNNs to GPU</vt:lpstr>
      <vt:lpstr>GeNN (GPU enhanced Neural Networks)</vt:lpstr>
      <vt:lpstr>GeNN ecosystem</vt:lpstr>
      <vt:lpstr>How it works</vt:lpstr>
      <vt:lpstr>Brian2GeNN</vt:lpstr>
      <vt:lpstr>Microcircuit model: Simulation speed</vt:lpstr>
      <vt:lpstr>Why and when GeNN?</vt:lpstr>
      <vt:lpstr>Procedural connectivity</vt:lpstr>
      <vt:lpstr>Benchmark: Balanced random network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step towards understanding odor-background segregation using computation and mathematical analysis</dc:title>
  <dc:creator>abcde</dc:creator>
  <cp:lastModifiedBy>Thomas Nowotny</cp:lastModifiedBy>
  <cp:revision>423</cp:revision>
  <dcterms:created xsi:type="dcterms:W3CDTF">2016-12-05T15:49:42Z</dcterms:created>
  <dcterms:modified xsi:type="dcterms:W3CDTF">2021-06-08T22:22:43Z</dcterms:modified>
</cp:coreProperties>
</file>